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5" r:id="rId1"/>
  </p:sldMasterIdLst>
  <p:sldIdLst>
    <p:sldId id="256" r:id="rId2"/>
    <p:sldId id="257" r:id="rId3"/>
    <p:sldId id="263" r:id="rId4"/>
    <p:sldId id="264" r:id="rId5"/>
    <p:sldId id="258" r:id="rId6"/>
    <p:sldId id="259" r:id="rId7"/>
    <p:sldId id="260" r:id="rId8"/>
    <p:sldId id="261" r:id="rId9"/>
    <p:sldId id="262"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78" autoAdjust="0"/>
    <p:restoredTop sz="94660"/>
  </p:normalViewPr>
  <p:slideViewPr>
    <p:cSldViewPr>
      <p:cViewPr varScale="1">
        <p:scale>
          <a:sx n="53" d="100"/>
          <a:sy n="53" d="100"/>
        </p:scale>
        <p:origin x="-642"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EE9837AD-4944-4242-BC4C-87A7C4FA5837}" type="datetimeFigureOut">
              <a:rPr lang="en-US" smtClean="0"/>
              <a:pPr/>
              <a:t>5/12/2013</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C5217A8-0E06-4059-AC45-433E2E67A85D}" type="slidenum">
              <a:rPr kumimoji="0" lang="en-US" smtClean="0"/>
              <a:pPr/>
              <a:t>‹#›</a:t>
            </a:fld>
            <a:endParaRPr kumimoji="0" lang="en-US"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9837AD-4944-4242-BC4C-87A7C4FA5837}" type="datetimeFigureOut">
              <a:rPr lang="en-US" smtClean="0"/>
              <a:pPr/>
              <a:t>5/12/2013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EE9837AD-4944-4242-BC4C-87A7C4FA5837}" type="datetimeFigureOut">
              <a:rPr lang="en-US" smtClean="0"/>
              <a:pPr/>
              <a:t>5/12/2013</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7B6BD05-1D8A-48BF-B3B5-25615960038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9837AD-4944-4242-BC4C-87A7C4FA5837}" type="datetimeFigureOut">
              <a:rPr lang="en-US" smtClean="0"/>
              <a:pPr/>
              <a:t>5/12/2013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EE9837AD-4944-4242-BC4C-87A7C4FA5837}" type="datetimeFigureOut">
              <a:rPr lang="en-US" smtClean="0"/>
              <a:pPr/>
              <a:t>5/12/2013</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97B6BD05-1D8A-48BF-B3B5-25615960038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E9837AD-4944-4242-BC4C-87A7C4FA5837}" type="datetimeFigureOut">
              <a:rPr lang="en-US" smtClean="0"/>
              <a:pPr/>
              <a:t>5/12/2013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E9837AD-4944-4242-BC4C-87A7C4FA5837}" type="datetimeFigureOut">
              <a:rPr lang="en-US" smtClean="0"/>
              <a:pPr/>
              <a:t>5/12/2013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E9837AD-4944-4242-BC4C-87A7C4FA5837}" type="datetimeFigureOut">
              <a:rPr lang="en-US" smtClean="0"/>
              <a:pPr/>
              <a:t>5/12/2013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EE9837AD-4944-4242-BC4C-87A7C4FA5837}" type="datetimeFigureOut">
              <a:rPr lang="en-US" smtClean="0"/>
              <a:pPr/>
              <a:t>5/12/2013</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E9837AD-4944-4242-BC4C-87A7C4FA5837}" type="datetimeFigureOut">
              <a:rPr lang="en-US" smtClean="0"/>
              <a:pPr/>
              <a:t>5/12/2013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C5217A8-0E06-4059-AC45-433E2E67A85D}"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EE9837AD-4944-4242-BC4C-87A7C4FA5837}" type="datetimeFigureOut">
              <a:rPr lang="en-US" smtClean="0"/>
              <a:pPr/>
              <a:t>5/12/2013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7B6BD05-1D8A-48BF-B3B5-256159600382}"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EE9837AD-4944-4242-BC4C-87A7C4FA5837}" type="datetimeFigureOut">
              <a:rPr lang="en-US" smtClean="0"/>
              <a:pPr/>
              <a:t>5/12/2013</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7B6BD05-1D8A-48BF-B3B5-25615960038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66" r:id="rId1"/>
    <p:sldLayoutId id="2147483967" r:id="rId2"/>
    <p:sldLayoutId id="2147483968" r:id="rId3"/>
    <p:sldLayoutId id="2147483969" r:id="rId4"/>
    <p:sldLayoutId id="2147483970" r:id="rId5"/>
    <p:sldLayoutId id="2147483971" r:id="rId6"/>
    <p:sldLayoutId id="2147483972" r:id="rId7"/>
    <p:sldLayoutId id="2147483973" r:id="rId8"/>
    <p:sldLayoutId id="2147483974" r:id="rId9"/>
    <p:sldLayoutId id="2147483975" r:id="rId10"/>
    <p:sldLayoutId id="2147483976"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audio" Target="../media/audio1.wav"/><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www.mbgnet.net/" TargetMode="External"/><Relationship Id="rId7" Type="http://schemas.openxmlformats.org/officeDocument/2006/relationships/hyperlink" Target="http://switchzoo.com/zoo.htm" TargetMode="External"/><Relationship Id="rId2" Type="http://schemas.openxmlformats.org/officeDocument/2006/relationships/hyperlink" Target="http://temperateddtg.tripod.com/id1.html" TargetMode="External"/><Relationship Id="rId1" Type="http://schemas.openxmlformats.org/officeDocument/2006/relationships/slideLayout" Target="../slideLayouts/slideLayout2.xml"/><Relationship Id="rId6" Type="http://schemas.openxmlformats.org/officeDocument/2006/relationships/hyperlink" Target="http://www.globio.org/glossopedia/article.aspx?art_id=3" TargetMode="External"/><Relationship Id="rId5" Type="http://schemas.openxmlformats.org/officeDocument/2006/relationships/hyperlink" Target="http://bioexpedition.com/temperate-deciduous-forest-biome/" TargetMode="External"/><Relationship Id="rId4" Type="http://schemas.openxmlformats.org/officeDocument/2006/relationships/hyperlink" Target="http://kids.nceas.ucsb.edu/biomes/temperateforest.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74576" y="1318932"/>
            <a:ext cx="6324600" cy="1104898"/>
          </a:xfrm>
        </p:spPr>
        <p:txBody>
          <a:bodyPr/>
          <a:lstStyle/>
          <a:p>
            <a:r>
              <a:rPr lang="en-US" sz="4800" dirty="0" err="1" smtClean="0">
                <a:latin typeface="CatholicSchoolGirls Intl BB" pitchFamily="2" charset="0"/>
                <a:ea typeface="CatholicSchoolGirls Intl BB" pitchFamily="2" charset="0"/>
              </a:rPr>
              <a:t>Porcisquibadear</a:t>
            </a:r>
            <a:endParaRPr lang="en-US" sz="4800" dirty="0">
              <a:latin typeface="CatholicSchoolGirls Intl BB" pitchFamily="2" charset="0"/>
              <a:ea typeface="CatholicSchoolGirls Intl BB" pitchFamily="2" charset="0"/>
            </a:endParaRPr>
          </a:p>
        </p:txBody>
      </p:sp>
      <p:sp>
        <p:nvSpPr>
          <p:cNvPr id="3" name="Subtitle 2"/>
          <p:cNvSpPr>
            <a:spLocks noGrp="1"/>
          </p:cNvSpPr>
          <p:nvPr>
            <p:ph type="subTitle" idx="1"/>
          </p:nvPr>
        </p:nvSpPr>
        <p:spPr>
          <a:xfrm>
            <a:off x="2743200" y="3429000"/>
            <a:ext cx="6400800" cy="1101248"/>
          </a:xfrm>
        </p:spPr>
        <p:txBody>
          <a:bodyPr>
            <a:normAutofit/>
          </a:bodyPr>
          <a:lstStyle/>
          <a:p>
            <a:r>
              <a:rPr lang="en-US" sz="3600" dirty="0" smtClean="0">
                <a:latin typeface="CatholicSchoolGirls Intl BB" pitchFamily="2" charset="0"/>
                <a:ea typeface="CatholicSchoolGirls Intl BB" pitchFamily="2" charset="0"/>
              </a:rPr>
              <a:t>BY: ME!!!! (Julia </a:t>
            </a:r>
            <a:r>
              <a:rPr lang="en-US" sz="3600" dirty="0" err="1" smtClean="0">
                <a:latin typeface="CatholicSchoolGirls Intl BB" pitchFamily="2" charset="0"/>
                <a:ea typeface="CatholicSchoolGirls Intl BB" pitchFamily="2" charset="0"/>
              </a:rPr>
              <a:t>Antipova</a:t>
            </a:r>
            <a:r>
              <a:rPr lang="en-US" sz="3600" dirty="0" smtClean="0">
                <a:latin typeface="CatholicSchoolGirls Intl BB" pitchFamily="2" charset="0"/>
                <a:ea typeface="CatholicSchoolGirls Intl BB" pitchFamily="2" charset="0"/>
              </a:rPr>
              <a:t>)</a:t>
            </a:r>
          </a:p>
          <a:p>
            <a:endParaRPr lang="en-US" sz="36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964"/>
            <a:ext cx="2667000" cy="3724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733798"/>
            <a:ext cx="2667000" cy="3124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02590203"/>
      </p:ext>
    </p:extLst>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077200" cy="1447800"/>
          </a:xfrm>
        </p:spPr>
        <p:txBody>
          <a:bodyPr>
            <a:noAutofit/>
          </a:bodyPr>
          <a:lstStyle/>
          <a:p>
            <a:r>
              <a:rPr lang="en-US" sz="5400" dirty="0" smtClean="0">
                <a:latin typeface="CatholicSchoolGirls Intl BB" pitchFamily="2" charset="0"/>
                <a:ea typeface="CatholicSchoolGirls Intl BB" pitchFamily="2" charset="0"/>
              </a:rPr>
              <a:t>THANK U!!! THANK U!! </a:t>
            </a:r>
            <a:endParaRPr lang="en-US" sz="5400" dirty="0">
              <a:latin typeface="CatholicSchoolGirls Intl BB" pitchFamily="2" charset="0"/>
              <a:ea typeface="CatholicSchoolGirls Intl BB" pitchFamily="2" charset="0"/>
            </a:endParaRPr>
          </a:p>
        </p:txBody>
      </p:sp>
      <p:pic>
        <p:nvPicPr>
          <p:cNvPr id="1030" name="Picture 6"/>
          <p:cNvPicPr>
            <a:picLocks noGrp="1" noChangeAspect="1" noChangeArrowheads="1"/>
          </p:cNvPicPr>
          <p:nvPr>
            <p:ph idx="1"/>
          </p:nvPr>
        </p:nvPicPr>
        <p:blipFill>
          <a:blip r:embed="rId3" cstate="print"/>
          <a:srcRect/>
          <a:stretch>
            <a:fillRect/>
          </a:stretch>
        </p:blipFill>
        <p:spPr bwMode="auto">
          <a:xfrm>
            <a:off x="0" y="1447800"/>
            <a:ext cx="4114800" cy="5410200"/>
          </a:xfrm>
          <a:prstGeom prst="rect">
            <a:avLst/>
          </a:prstGeom>
          <a:noFill/>
          <a:ln w="9525">
            <a:noFill/>
            <a:miter lim="800000"/>
            <a:headEnd/>
            <a:tailEnd/>
          </a:ln>
        </p:spPr>
      </p:pic>
      <p:pic>
        <p:nvPicPr>
          <p:cNvPr id="1031" name="Picture 7"/>
          <p:cNvPicPr>
            <a:picLocks noChangeAspect="1" noChangeArrowheads="1"/>
          </p:cNvPicPr>
          <p:nvPr/>
        </p:nvPicPr>
        <p:blipFill>
          <a:blip r:embed="rId4" cstate="print"/>
          <a:srcRect/>
          <a:stretch>
            <a:fillRect/>
          </a:stretch>
        </p:blipFill>
        <p:spPr bwMode="auto">
          <a:xfrm>
            <a:off x="4114800" y="1447800"/>
            <a:ext cx="4038600" cy="3352800"/>
          </a:xfrm>
          <a:prstGeom prst="rect">
            <a:avLst/>
          </a:prstGeom>
          <a:noFill/>
          <a:ln w="9525">
            <a:noFill/>
            <a:miter lim="800000"/>
            <a:headEnd/>
            <a:tailEnd/>
          </a:ln>
        </p:spPr>
      </p:pic>
      <p:pic>
        <p:nvPicPr>
          <p:cNvPr id="13" name="j0214098.wav">
            <a:hlinkClick r:id="" action="ppaction://media"/>
          </p:cNvPr>
          <p:cNvPicPr>
            <a:picLocks noRot="1" noChangeAspect="1"/>
          </p:cNvPicPr>
          <p:nvPr>
            <a:wavAudioFile r:embed="rId1" name="j0214098.wav"/>
          </p:nvPr>
        </p:nvPicPr>
        <p:blipFill>
          <a:blip r:embed="rId5" cstate="print"/>
          <a:stretch>
            <a:fillRect/>
          </a:stretch>
        </p:blipFill>
        <p:spPr>
          <a:xfrm>
            <a:off x="7772400" y="6553200"/>
            <a:ext cx="304800" cy="304800"/>
          </a:xfrm>
          <a:prstGeom prst="rect">
            <a:avLst/>
          </a:prstGeom>
        </p:spPr>
      </p:pic>
      <p:pic>
        <p:nvPicPr>
          <p:cNvPr id="409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4800" y="4741769"/>
            <a:ext cx="3657600"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1376"/>
            <a:ext cx="8077200" cy="1111624"/>
          </a:xfrm>
        </p:spPr>
        <p:txBody>
          <a:bodyPr>
            <a:normAutofit/>
          </a:bodyPr>
          <a:lstStyle/>
          <a:p>
            <a:r>
              <a:rPr lang="en-US" sz="4400" dirty="0" smtClean="0">
                <a:latin typeface="CatholicSchoolGirls Intl BB" pitchFamily="2" charset="0"/>
                <a:ea typeface="CatholicSchoolGirls Intl BB" pitchFamily="2" charset="0"/>
              </a:rPr>
              <a:t>QUESTIONS? </a:t>
            </a:r>
            <a:r>
              <a:rPr lang="en-US" sz="4400" dirty="0" smtClean="0">
                <a:latin typeface="CatholicSchoolGirls Intl BB" pitchFamily="2" charset="0"/>
                <a:ea typeface="CatholicSchoolGirls Intl BB" pitchFamily="2" charset="0"/>
              </a:rPr>
              <a:t> COMMENTS</a:t>
            </a:r>
            <a:r>
              <a:rPr lang="en-US" sz="4400" dirty="0" smtClean="0">
                <a:latin typeface="CatholicSchoolGirls Intl BB" pitchFamily="2" charset="0"/>
                <a:ea typeface="CatholicSchoolGirls Intl BB" pitchFamily="2" charset="0"/>
              </a:rPr>
              <a:t>?</a:t>
            </a:r>
            <a:endParaRPr lang="en-US" sz="4400" dirty="0">
              <a:latin typeface="CatholicSchoolGirls Intl BB" pitchFamily="2" charset="0"/>
              <a:ea typeface="CatholicSchoolGirls Intl BB" pitchFamily="2" charset="0"/>
            </a:endParaRPr>
          </a:p>
        </p:txBody>
      </p:sp>
      <p:pic>
        <p:nvPicPr>
          <p:cNvPr id="3074" name="Picture 2"/>
          <p:cNvPicPr>
            <a:picLocks noGrp="1" noChangeAspect="1" noChangeArrowheads="1"/>
          </p:cNvPicPr>
          <p:nvPr>
            <p:ph idx="1"/>
          </p:nvPr>
        </p:nvPicPr>
        <p:blipFill>
          <a:blip r:embed="rId2" cstate="print"/>
          <a:srcRect/>
          <a:stretch>
            <a:fillRect/>
          </a:stretch>
        </p:blipFill>
        <p:spPr bwMode="auto">
          <a:xfrm>
            <a:off x="-46223" y="990601"/>
            <a:ext cx="7010399" cy="5867400"/>
          </a:xfrm>
          <a:prstGeom prst="rect">
            <a:avLst/>
          </a:prstGeom>
          <a:noFill/>
          <a:ln w="9525">
            <a:noFill/>
            <a:miter lim="800000"/>
            <a:headEnd/>
            <a:tailEnd/>
          </a:ln>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2819400"/>
            <a:ext cx="2731434" cy="4038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153400" cy="1143000"/>
          </a:xfrm>
        </p:spPr>
        <p:txBody>
          <a:bodyPr>
            <a:normAutofit/>
          </a:bodyPr>
          <a:lstStyle/>
          <a:p>
            <a:r>
              <a:rPr lang="en-US" sz="5400" dirty="0" smtClean="0">
                <a:latin typeface="CatholicSchoolGirls Intl BB" pitchFamily="2" charset="0"/>
                <a:ea typeface="CatholicSchoolGirls Intl BB" pitchFamily="2" charset="0"/>
              </a:rPr>
              <a:t>TEMPERATE FOREST!!</a:t>
            </a:r>
            <a:endParaRPr lang="en-US" sz="5400" dirty="0">
              <a:latin typeface="CatholicSchoolGirls Intl BB" pitchFamily="2" charset="0"/>
              <a:ea typeface="CatholicSchoolGirls Intl BB" pitchFamily="2" charset="0"/>
            </a:endParaRPr>
          </a:p>
        </p:txBody>
      </p:sp>
      <p:sp>
        <p:nvSpPr>
          <p:cNvPr id="3" name="Content Placeholder 2"/>
          <p:cNvSpPr>
            <a:spLocks noGrp="1"/>
          </p:cNvSpPr>
          <p:nvPr>
            <p:ph idx="1"/>
          </p:nvPr>
        </p:nvSpPr>
        <p:spPr>
          <a:xfrm>
            <a:off x="0" y="1143000"/>
            <a:ext cx="8305800" cy="5715000"/>
          </a:xfrm>
        </p:spPr>
        <p:txBody>
          <a:bodyPr>
            <a:noAutofit/>
          </a:bodyPr>
          <a:lstStyle/>
          <a:p>
            <a:pPr>
              <a:buNone/>
            </a:pPr>
            <a:r>
              <a:rPr lang="en-US" sz="3200" dirty="0" smtClean="0">
                <a:latin typeface="CatholicSchoolGirls Intl BB" pitchFamily="2" charset="0"/>
                <a:ea typeface="CatholicSchoolGirls Intl BB" pitchFamily="2" charset="0"/>
              </a:rPr>
              <a:t>  </a:t>
            </a:r>
            <a:r>
              <a:rPr lang="en-US" sz="3200" dirty="0" smtClean="0">
                <a:solidFill>
                  <a:schemeClr val="accent2">
                    <a:lumMod val="75000"/>
                  </a:schemeClr>
                </a:solidFill>
                <a:latin typeface="CatholicSchoolGirls Intl BB" pitchFamily="2" charset="0"/>
                <a:ea typeface="CatholicSchoolGirls Intl BB" pitchFamily="2" charset="0"/>
              </a:rPr>
              <a:t>SOME LOCATIONS OF TEMPERATE FORESTS:</a:t>
            </a:r>
          </a:p>
          <a:p>
            <a:r>
              <a:rPr lang="en-US" sz="3200" dirty="0" smtClean="0">
                <a:latin typeface="CatholicSchoolGirls Intl BB" pitchFamily="2" charset="0"/>
                <a:ea typeface="CatholicSchoolGirls Intl BB" pitchFamily="2" charset="0"/>
              </a:rPr>
              <a:t>Eastern Asia</a:t>
            </a:r>
          </a:p>
          <a:p>
            <a:r>
              <a:rPr lang="en-US" sz="3200" dirty="0" smtClean="0">
                <a:latin typeface="CatholicSchoolGirls Intl BB" pitchFamily="2" charset="0"/>
                <a:ea typeface="CatholicSchoolGirls Intl BB" pitchFamily="2" charset="0"/>
              </a:rPr>
              <a:t>Central and Western Europe</a:t>
            </a:r>
          </a:p>
          <a:p>
            <a:r>
              <a:rPr lang="en-US" sz="3200" dirty="0" smtClean="0">
                <a:latin typeface="CatholicSchoolGirls Intl BB" pitchFamily="2" charset="0"/>
                <a:ea typeface="CatholicSchoolGirls Intl BB" pitchFamily="2" charset="0"/>
              </a:rPr>
              <a:t>Eastern United </a:t>
            </a:r>
            <a:r>
              <a:rPr lang="en-US" sz="3200" dirty="0" smtClean="0">
                <a:latin typeface="CatholicSchoolGirls Intl BB" pitchFamily="2" charset="0"/>
                <a:ea typeface="CatholicSchoolGirls Intl BB" pitchFamily="2" charset="0"/>
              </a:rPr>
              <a:t>States</a:t>
            </a:r>
          </a:p>
          <a:p>
            <a:pPr>
              <a:buNone/>
            </a:pPr>
            <a:r>
              <a:rPr lang="en-US" sz="3200" dirty="0" smtClean="0">
                <a:solidFill>
                  <a:schemeClr val="accent2">
                    <a:lumMod val="75000"/>
                  </a:schemeClr>
                </a:solidFill>
                <a:latin typeface="CatholicSchoolGirls Intl BB" pitchFamily="2" charset="0"/>
                <a:ea typeface="CatholicSchoolGirls Intl BB" pitchFamily="2" charset="0"/>
              </a:rPr>
              <a:t>CLIMATE</a:t>
            </a:r>
            <a:r>
              <a:rPr lang="en-US" sz="3200" dirty="0" smtClean="0">
                <a:solidFill>
                  <a:schemeClr val="accent2">
                    <a:lumMod val="75000"/>
                  </a:schemeClr>
                </a:solidFill>
                <a:latin typeface="CatholicSchoolGirls Intl BB" pitchFamily="2" charset="0"/>
                <a:ea typeface="CatholicSchoolGirls Intl BB" pitchFamily="2" charset="0"/>
              </a:rPr>
              <a:t>:</a:t>
            </a:r>
          </a:p>
          <a:p>
            <a:pPr>
              <a:buFont typeface="Wingdings" charset="2"/>
              <a:buChar char="§"/>
            </a:pPr>
            <a:r>
              <a:rPr lang="en-US" sz="3200" dirty="0" smtClean="0">
                <a:latin typeface="CatholicSchoolGirls Intl BB" pitchFamily="2" charset="0"/>
                <a:ea typeface="CatholicSchoolGirls Intl BB" pitchFamily="2" charset="0"/>
              </a:rPr>
              <a:t>Temperatures range from hot in the summer with highs of 86 degrees Fahrenheit, to extremely cold in the winter with lows of - 22 degrees Fahrenheit. There is usually 20-60 inches of precipitation annually. </a:t>
            </a:r>
            <a:r>
              <a:rPr lang="en-US" sz="3200" dirty="0" smtClean="0"/>
              <a:t/>
            </a:r>
            <a:br>
              <a:rPr lang="en-US" sz="3200" dirty="0" smtClean="0"/>
            </a:br>
            <a:r>
              <a:rPr lang="en-US" sz="3200" dirty="0" smtClean="0"/>
              <a:t/>
            </a:r>
            <a:br>
              <a:rPr lang="en-US" sz="3200" dirty="0" smtClean="0"/>
            </a:br>
            <a:endParaRPr lang="en-US" sz="3200" dirty="0" smtClean="0">
              <a:latin typeface="Lucida Handwriting" pitchFamily="66" charset="0"/>
            </a:endParaRPr>
          </a:p>
        </p:txBody>
      </p:sp>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1600200"/>
            <a:ext cx="2743200"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8821672"/>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153400" cy="1524000"/>
          </a:xfrm>
        </p:spPr>
        <p:txBody>
          <a:bodyPr>
            <a:normAutofit/>
          </a:bodyPr>
          <a:lstStyle/>
          <a:p>
            <a:r>
              <a:rPr lang="en-US" sz="6000" dirty="0" smtClean="0">
                <a:latin typeface="CatholicSchoolGirls Intl BB" pitchFamily="2" charset="0"/>
                <a:ea typeface="CatholicSchoolGirls Intl BB" pitchFamily="2" charset="0"/>
              </a:rPr>
              <a:t>characteristics</a:t>
            </a:r>
            <a:endParaRPr lang="en-US" sz="6000" dirty="0">
              <a:latin typeface="CatholicSchoolGirls Intl BB" pitchFamily="2" charset="0"/>
              <a:ea typeface="CatholicSchoolGirls Intl BB" pitchFamily="2" charset="0"/>
            </a:endParaRPr>
          </a:p>
        </p:txBody>
      </p:sp>
      <p:sp>
        <p:nvSpPr>
          <p:cNvPr id="5" name="Content Placeholder 4"/>
          <p:cNvSpPr>
            <a:spLocks noGrp="1"/>
          </p:cNvSpPr>
          <p:nvPr>
            <p:ph idx="1"/>
          </p:nvPr>
        </p:nvSpPr>
        <p:spPr>
          <a:xfrm>
            <a:off x="0" y="1524000"/>
            <a:ext cx="8077200" cy="5334000"/>
          </a:xfrm>
        </p:spPr>
        <p:txBody>
          <a:bodyPr>
            <a:normAutofit fontScale="92500"/>
          </a:bodyPr>
          <a:lstStyle/>
          <a:p>
            <a:r>
              <a:rPr lang="en-US" sz="3900" dirty="0" smtClean="0">
                <a:latin typeface="CatholicSchoolGirls Intl BB" pitchFamily="2" charset="0"/>
                <a:ea typeface="CatholicSchoolGirls Intl BB" pitchFamily="2" charset="0"/>
              </a:rPr>
              <a:t>always changing climate.</a:t>
            </a:r>
            <a:endParaRPr lang="en-US" sz="3900" dirty="0" smtClean="0">
              <a:latin typeface="CatholicSchoolGirls Intl BB" pitchFamily="2" charset="0"/>
              <a:ea typeface="CatholicSchoolGirls Intl BB" pitchFamily="2" charset="0"/>
            </a:endParaRPr>
          </a:p>
          <a:p>
            <a:r>
              <a:rPr lang="en-US" sz="3900" dirty="0" smtClean="0">
                <a:latin typeface="CatholicSchoolGirls Intl BB" pitchFamily="2" charset="0"/>
                <a:ea typeface="CatholicSchoolGirls Intl BB" pitchFamily="2" charset="0"/>
              </a:rPr>
              <a:t>fertile enriched soil</a:t>
            </a:r>
          </a:p>
          <a:p>
            <a:r>
              <a:rPr lang="en-US" sz="3900" dirty="0" smtClean="0">
                <a:latin typeface="CatholicSchoolGirls Intl BB" pitchFamily="2" charset="0"/>
                <a:ea typeface="CatholicSchoolGirls Intl BB" pitchFamily="2" charset="0"/>
              </a:rPr>
              <a:t>moderately dense canopy</a:t>
            </a:r>
          </a:p>
          <a:p>
            <a:r>
              <a:rPr lang="en-US" sz="3900" dirty="0" smtClean="0">
                <a:latin typeface="CatholicSchoolGirls Intl BB" pitchFamily="2" charset="0"/>
                <a:ea typeface="CatholicSchoolGirls Intl BB" pitchFamily="2" charset="0"/>
              </a:rPr>
              <a:t>abundant </a:t>
            </a:r>
            <a:r>
              <a:rPr lang="en-US" sz="3900" dirty="0" smtClean="0">
                <a:latin typeface="CatholicSchoolGirls Intl BB" pitchFamily="2" charset="0"/>
                <a:ea typeface="CatholicSchoolGirls Intl BB" pitchFamily="2" charset="0"/>
              </a:rPr>
              <a:t>moisture.</a:t>
            </a:r>
          </a:p>
          <a:p>
            <a:r>
              <a:rPr lang="en-US" sz="3900" dirty="0" smtClean="0">
                <a:latin typeface="CatholicSchoolGirls Intl BB" pitchFamily="2" charset="0"/>
                <a:ea typeface="CatholicSchoolGirls Intl BB" pitchFamily="2" charset="0"/>
              </a:rPr>
              <a:t>good </a:t>
            </a:r>
            <a:r>
              <a:rPr lang="en-US" sz="3900" dirty="0" smtClean="0">
                <a:latin typeface="CatholicSchoolGirls Intl BB" pitchFamily="2" charset="0"/>
                <a:ea typeface="CatholicSchoolGirls Intl BB" pitchFamily="2" charset="0"/>
              </a:rPr>
              <a:t>place for almost all sorts of birds and animals</a:t>
            </a:r>
          </a:p>
          <a:p>
            <a:r>
              <a:rPr lang="en-US" sz="3900" dirty="0" smtClean="0">
                <a:latin typeface="CatholicSchoolGirls Intl BB" pitchFamily="2" charset="0"/>
                <a:ea typeface="CatholicSchoolGirls Intl BB" pitchFamily="2" charset="0"/>
              </a:rPr>
              <a:t>good </a:t>
            </a:r>
            <a:r>
              <a:rPr lang="en-US" sz="3900" dirty="0" smtClean="0">
                <a:latin typeface="CatholicSchoolGirls Intl BB" pitchFamily="2" charset="0"/>
                <a:ea typeface="CatholicSchoolGirls Intl BB" pitchFamily="2" charset="0"/>
              </a:rPr>
              <a:t>source for water and food as well as good shelter for various species </a:t>
            </a:r>
            <a:r>
              <a:rPr lang="en-US" dirty="0" smtClean="0"/>
              <a:t/>
            </a:r>
            <a:br>
              <a:rPr lang="en-US" dirty="0" smtClean="0"/>
            </a:br>
            <a:endParaRPr lang="en-US" dirty="0" smtClean="0"/>
          </a:p>
          <a:p>
            <a:endParaRPr lang="en-US" dirty="0"/>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1219200"/>
            <a:ext cx="2792413" cy="288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412"/>
            <a:ext cx="8153400" cy="1044388"/>
          </a:xfrm>
        </p:spPr>
        <p:txBody>
          <a:bodyPr>
            <a:normAutofit/>
          </a:bodyPr>
          <a:lstStyle/>
          <a:p>
            <a:r>
              <a:rPr lang="en-US" sz="4400" dirty="0" smtClean="0">
                <a:latin typeface="CatholicSchoolGirls Intl BB" pitchFamily="2" charset="0"/>
                <a:ea typeface="CatholicSchoolGirls Intl BB" pitchFamily="2" charset="0"/>
              </a:rPr>
              <a:t>ANIMALS AND PLANTS</a:t>
            </a:r>
            <a:endParaRPr lang="en-US" sz="4400" dirty="0">
              <a:latin typeface="CatholicSchoolGirls Intl BB" pitchFamily="2" charset="0"/>
              <a:ea typeface="CatholicSchoolGirls Intl BB" pitchFamily="2" charset="0"/>
            </a:endParaRPr>
          </a:p>
        </p:txBody>
      </p:sp>
      <p:sp>
        <p:nvSpPr>
          <p:cNvPr id="5" name="Content Placeholder 4"/>
          <p:cNvSpPr>
            <a:spLocks noGrp="1"/>
          </p:cNvSpPr>
          <p:nvPr>
            <p:ph idx="1"/>
          </p:nvPr>
        </p:nvSpPr>
        <p:spPr>
          <a:xfrm>
            <a:off x="0" y="914400"/>
            <a:ext cx="8229600" cy="5943600"/>
          </a:xfrm>
        </p:spPr>
        <p:txBody>
          <a:bodyPr>
            <a:normAutofit fontScale="25000" lnSpcReduction="20000"/>
          </a:bodyPr>
          <a:lstStyle/>
          <a:p>
            <a:pPr marL="0" indent="0">
              <a:buNone/>
            </a:pPr>
            <a:r>
              <a:rPr lang="en-US" sz="12800" dirty="0" smtClean="0">
                <a:solidFill>
                  <a:schemeClr val="accent2">
                    <a:lumMod val="75000"/>
                  </a:schemeClr>
                </a:solidFill>
                <a:latin typeface="CatholicSchoolGirls Intl BB" pitchFamily="2" charset="0"/>
                <a:ea typeface="CatholicSchoolGirls Intl BB" pitchFamily="2" charset="0"/>
              </a:rPr>
              <a:t>ANIMALS</a:t>
            </a:r>
            <a:endParaRPr lang="en-US" sz="12800" dirty="0" smtClean="0">
              <a:solidFill>
                <a:schemeClr val="accent2">
                  <a:lumMod val="75000"/>
                </a:schemeClr>
              </a:solidFill>
              <a:latin typeface="CatholicSchoolGirls Intl BB" pitchFamily="2" charset="0"/>
              <a:ea typeface="CatholicSchoolGirls Intl BB" pitchFamily="2" charset="0"/>
            </a:endParaRPr>
          </a:p>
          <a:p>
            <a:r>
              <a:rPr lang="en-US" sz="11200" dirty="0" smtClean="0">
                <a:latin typeface="CatholicSchoolGirls Intl BB" pitchFamily="2" charset="0"/>
                <a:ea typeface="CatholicSchoolGirls Intl BB" pitchFamily="2" charset="0"/>
              </a:rPr>
              <a:t>These animals include various insects and spiders, wolves, foxes, bears, coyotes, bobcats, mountain lions, eagles, rabbits, deer, skunks, squirrels, </a:t>
            </a:r>
            <a:r>
              <a:rPr lang="en-US" sz="11200" dirty="0" smtClean="0">
                <a:latin typeface="CatholicSchoolGirls Intl BB" pitchFamily="2" charset="0"/>
                <a:ea typeface="CatholicSchoolGirls Intl BB" pitchFamily="2" charset="0"/>
              </a:rPr>
              <a:t>raccoons, </a:t>
            </a:r>
            <a:r>
              <a:rPr lang="en-US" sz="11200" dirty="0" smtClean="0">
                <a:latin typeface="CatholicSchoolGirls Intl BB" pitchFamily="2" charset="0"/>
                <a:ea typeface="CatholicSchoolGirls Intl BB" pitchFamily="2" charset="0"/>
              </a:rPr>
              <a:t>moose and </a:t>
            </a:r>
            <a:r>
              <a:rPr lang="en-US" sz="11200" dirty="0" smtClean="0">
                <a:latin typeface="CatholicSchoolGirls Intl BB" pitchFamily="2" charset="0"/>
                <a:ea typeface="CatholicSchoolGirls Intl BB" pitchFamily="2" charset="0"/>
              </a:rPr>
              <a:t>hummingbirds.</a:t>
            </a:r>
            <a:endParaRPr lang="en-US" sz="11200" dirty="0">
              <a:latin typeface="CatholicSchoolGirls Intl BB" pitchFamily="2" charset="0"/>
              <a:ea typeface="CatholicSchoolGirls Intl BB" pitchFamily="2" charset="0"/>
            </a:endParaRPr>
          </a:p>
          <a:p>
            <a:pPr marL="0" indent="0">
              <a:buNone/>
            </a:pPr>
            <a:r>
              <a:rPr lang="en-US" sz="11200" b="1" dirty="0" smtClean="0">
                <a:solidFill>
                  <a:schemeClr val="accent2">
                    <a:lumMod val="75000"/>
                  </a:schemeClr>
                </a:solidFill>
                <a:latin typeface="CatholicSchoolGirls Intl BB" pitchFamily="2" charset="0"/>
                <a:ea typeface="CatholicSchoolGirls Intl BB" pitchFamily="2" charset="0"/>
              </a:rPr>
              <a:t>PLANTS</a:t>
            </a:r>
            <a:endParaRPr lang="en-US" sz="11200" b="1" dirty="0" smtClean="0">
              <a:solidFill>
                <a:schemeClr val="accent2">
                  <a:lumMod val="75000"/>
                </a:schemeClr>
              </a:solidFill>
              <a:latin typeface="CatholicSchoolGirls Intl BB" pitchFamily="2" charset="0"/>
              <a:ea typeface="CatholicSchoolGirls Intl BB" pitchFamily="2" charset="0"/>
            </a:endParaRPr>
          </a:p>
          <a:p>
            <a:r>
              <a:rPr lang="en-US" sz="11200" b="1" dirty="0" smtClean="0">
                <a:latin typeface="CatholicSchoolGirls Intl BB" pitchFamily="2" charset="0"/>
                <a:ea typeface="CatholicSchoolGirls Intl BB" pitchFamily="2" charset="0"/>
              </a:rPr>
              <a:t>Forest Canopy Tier:</a:t>
            </a:r>
            <a:r>
              <a:rPr lang="en-US" sz="11200" dirty="0" smtClean="0">
                <a:latin typeface="CatholicSchoolGirls Intl BB" pitchFamily="2" charset="0"/>
                <a:ea typeface="CatholicSchoolGirls Intl BB" pitchFamily="2" charset="0"/>
              </a:rPr>
              <a:t> Maple trees, Walnut trees, Birch trees</a:t>
            </a:r>
            <a:br>
              <a:rPr lang="en-US" sz="11200" dirty="0" smtClean="0">
                <a:latin typeface="CatholicSchoolGirls Intl BB" pitchFamily="2" charset="0"/>
                <a:ea typeface="CatholicSchoolGirls Intl BB" pitchFamily="2" charset="0"/>
              </a:rPr>
            </a:br>
            <a:r>
              <a:rPr lang="en-US" sz="11200" b="1" dirty="0" smtClean="0">
                <a:latin typeface="CatholicSchoolGirls Intl BB" pitchFamily="2" charset="0"/>
                <a:ea typeface="CatholicSchoolGirls Intl BB" pitchFamily="2" charset="0"/>
              </a:rPr>
              <a:t>Small Tree Tier:</a:t>
            </a:r>
            <a:r>
              <a:rPr lang="en-US" sz="11200" dirty="0" smtClean="0">
                <a:latin typeface="CatholicSchoolGirls Intl BB" pitchFamily="2" charset="0"/>
                <a:ea typeface="CatholicSchoolGirls Intl BB" pitchFamily="2" charset="0"/>
              </a:rPr>
              <a:t> Dogwoods, Redbuds, Shadbush</a:t>
            </a:r>
            <a:br>
              <a:rPr lang="en-US" sz="11200" dirty="0" smtClean="0">
                <a:latin typeface="CatholicSchoolGirls Intl BB" pitchFamily="2" charset="0"/>
                <a:ea typeface="CatholicSchoolGirls Intl BB" pitchFamily="2" charset="0"/>
              </a:rPr>
            </a:br>
            <a:r>
              <a:rPr lang="en-US" sz="11200" b="1" dirty="0" smtClean="0">
                <a:latin typeface="CatholicSchoolGirls Intl BB" pitchFamily="2" charset="0"/>
                <a:ea typeface="CatholicSchoolGirls Intl BB" pitchFamily="2" charset="0"/>
              </a:rPr>
              <a:t>Shrub Tier:</a:t>
            </a:r>
            <a:r>
              <a:rPr lang="en-US" sz="11200" dirty="0" smtClean="0">
                <a:latin typeface="CatholicSchoolGirls Intl BB" pitchFamily="2" charset="0"/>
                <a:ea typeface="CatholicSchoolGirls Intl BB" pitchFamily="2" charset="0"/>
              </a:rPr>
              <a:t> Azaleas, Mountain Laurel, Huckleberries</a:t>
            </a:r>
            <a:br>
              <a:rPr lang="en-US" sz="11200" dirty="0" smtClean="0">
                <a:latin typeface="CatholicSchoolGirls Intl BB" pitchFamily="2" charset="0"/>
                <a:ea typeface="CatholicSchoolGirls Intl BB" pitchFamily="2" charset="0"/>
              </a:rPr>
            </a:br>
            <a:r>
              <a:rPr lang="en-US" sz="11200" b="1" dirty="0" smtClean="0">
                <a:latin typeface="CatholicSchoolGirls Intl BB" pitchFamily="2" charset="0"/>
                <a:ea typeface="CatholicSchoolGirls Intl BB" pitchFamily="2" charset="0"/>
              </a:rPr>
              <a:t>Herb Tier:</a:t>
            </a:r>
            <a:r>
              <a:rPr lang="en-US" sz="11200" dirty="0" smtClean="0">
                <a:latin typeface="CatholicSchoolGirls Intl BB" pitchFamily="2" charset="0"/>
                <a:ea typeface="CatholicSchoolGirls Intl BB" pitchFamily="2" charset="0"/>
              </a:rPr>
              <a:t> Blue Bead Lily, Indian Cucumber, Wild Sarsaparilla</a:t>
            </a:r>
            <a:br>
              <a:rPr lang="en-US" sz="11200" dirty="0" smtClean="0">
                <a:latin typeface="CatholicSchoolGirls Intl BB" pitchFamily="2" charset="0"/>
                <a:ea typeface="CatholicSchoolGirls Intl BB" pitchFamily="2" charset="0"/>
              </a:rPr>
            </a:br>
            <a:r>
              <a:rPr lang="en-US" sz="11200" b="1" dirty="0" smtClean="0">
                <a:latin typeface="CatholicSchoolGirls Intl BB" pitchFamily="2" charset="0"/>
                <a:ea typeface="CatholicSchoolGirls Intl BB" pitchFamily="2" charset="0"/>
              </a:rPr>
              <a:t>Floor Tier:</a:t>
            </a:r>
            <a:r>
              <a:rPr lang="en-US" sz="11200" dirty="0" smtClean="0">
                <a:latin typeface="CatholicSchoolGirls Intl BB" pitchFamily="2" charset="0"/>
                <a:ea typeface="CatholicSchoolGirls Intl BB" pitchFamily="2" charset="0"/>
              </a:rPr>
              <a:t> Lichens and Mosses</a:t>
            </a:r>
            <a:r>
              <a:rPr lang="en-US" dirty="0" smtClean="0"/>
              <a:t/>
            </a:r>
            <a:br>
              <a:rPr lang="en-US" dirty="0" smtClean="0"/>
            </a:br>
            <a:endParaRPr lang="en-US" dirty="0" smtClean="0"/>
          </a:p>
          <a:p>
            <a:r>
              <a:rPr lang="en-US" dirty="0" smtClean="0"/>
              <a:t/>
            </a:r>
            <a:br>
              <a:rPr lang="en-US" dirty="0" smtClean="0"/>
            </a:br>
            <a:r>
              <a:rPr lang="en-US" dirty="0" smtClean="0"/>
              <a:t> </a:t>
            </a:r>
            <a:br>
              <a:rPr lang="en-US" dirty="0" smtClean="0"/>
            </a:br>
            <a:r>
              <a:rPr lang="en-US" dirty="0" smtClean="0"/>
              <a:t/>
            </a:r>
            <a:br>
              <a:rPr lang="en-US" dirty="0" smtClean="0"/>
            </a:b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5257800"/>
            <a:ext cx="3157537"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latin typeface="CatholicSchoolGirls Intl BB" pitchFamily="2" charset="0"/>
                <a:ea typeface="CatholicSchoolGirls Intl BB" pitchFamily="2" charset="0"/>
              </a:rPr>
              <a:t>What The HABITAT </a:t>
            </a:r>
            <a:r>
              <a:rPr lang="en-US" dirty="0" smtClean="0">
                <a:latin typeface="CatholicSchoolGirls Intl BB" pitchFamily="2" charset="0"/>
                <a:ea typeface="CatholicSchoolGirls Intl BB" pitchFamily="2" charset="0"/>
              </a:rPr>
              <a:t>LOOKS LIKE!!</a:t>
            </a:r>
            <a:endParaRPr lang="en-US" dirty="0">
              <a:latin typeface="CatholicSchoolGirls Intl BB" pitchFamily="2" charset="0"/>
              <a:ea typeface="CatholicSchoolGirls Intl BB" pitchFamily="2" charset="0"/>
            </a:endParaRPr>
          </a:p>
        </p:txBody>
      </p:sp>
      <p:pic>
        <p:nvPicPr>
          <p:cNvPr id="5122" name="Picture 2"/>
          <p:cNvPicPr>
            <a:picLocks noGrp="1" noChangeAspect="1" noChangeArrowheads="1"/>
          </p:cNvPicPr>
          <p:nvPr>
            <p:ph idx="1"/>
          </p:nvPr>
        </p:nvPicPr>
        <p:blipFill>
          <a:blip r:embed="rId2" cstate="print"/>
          <a:stretch>
            <a:fillRect/>
          </a:stretch>
        </p:blipFill>
        <p:spPr bwMode="auto">
          <a:xfrm>
            <a:off x="0" y="1600200"/>
            <a:ext cx="5295900" cy="5257800"/>
          </a:xfrm>
          <a:prstGeom prst="rect">
            <a:avLst/>
          </a:prstGeom>
          <a:noFill/>
          <a:ln w="9525">
            <a:noFill/>
            <a:miter lim="800000"/>
            <a:headEnd/>
            <a:tailEnd/>
          </a:ln>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524000"/>
            <a:ext cx="3962400" cy="533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6249041"/>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696200" cy="1143000"/>
          </a:xfrm>
        </p:spPr>
        <p:txBody>
          <a:bodyPr>
            <a:normAutofit/>
          </a:bodyPr>
          <a:lstStyle/>
          <a:p>
            <a:r>
              <a:rPr lang="en-US" dirty="0" smtClean="0">
                <a:latin typeface="CatholicSchoolGirls Intl BB" pitchFamily="2" charset="0"/>
                <a:ea typeface="CatholicSchoolGirls Intl BB" pitchFamily="2" charset="0"/>
              </a:rPr>
              <a:t>Animal Adaptations</a:t>
            </a:r>
            <a:endParaRPr lang="en-US" dirty="0">
              <a:latin typeface="CatholicSchoolGirls Intl BB" pitchFamily="2" charset="0"/>
              <a:ea typeface="CatholicSchoolGirls Intl BB" pitchFamily="2" charset="0"/>
            </a:endParaRPr>
          </a:p>
        </p:txBody>
      </p:sp>
      <p:sp>
        <p:nvSpPr>
          <p:cNvPr id="3" name="Content Placeholder 2"/>
          <p:cNvSpPr>
            <a:spLocks noGrp="1"/>
          </p:cNvSpPr>
          <p:nvPr>
            <p:ph idx="1"/>
          </p:nvPr>
        </p:nvSpPr>
        <p:spPr>
          <a:xfrm>
            <a:off x="0" y="1143000"/>
            <a:ext cx="8153400" cy="5715000"/>
          </a:xfrm>
        </p:spPr>
        <p:txBody>
          <a:bodyPr>
            <a:normAutofit lnSpcReduction="10000"/>
          </a:bodyPr>
          <a:lstStyle/>
          <a:p>
            <a:r>
              <a:rPr lang="en-US" sz="2800" dirty="0" smtClean="0">
                <a:latin typeface="CatholicSchoolGirls Intl BB" pitchFamily="2" charset="0"/>
                <a:ea typeface="CatholicSchoolGirls Intl BB" pitchFamily="2" charset="0"/>
              </a:rPr>
              <a:t>You </a:t>
            </a:r>
            <a:r>
              <a:rPr lang="en-US" sz="2800" dirty="0" smtClean="0">
                <a:latin typeface="CatholicSchoolGirls Intl BB" pitchFamily="2" charset="0"/>
                <a:ea typeface="CatholicSchoolGirls Intl BB" pitchFamily="2" charset="0"/>
              </a:rPr>
              <a:t>must </a:t>
            </a:r>
            <a:r>
              <a:rPr lang="en-US" sz="2800" dirty="0">
                <a:latin typeface="CatholicSchoolGirls Intl BB" pitchFamily="2" charset="0"/>
                <a:ea typeface="CatholicSchoolGirls Intl BB" pitchFamily="2" charset="0"/>
              </a:rPr>
              <a:t>be able to </a:t>
            </a:r>
            <a:r>
              <a:rPr lang="en-US" sz="2800" dirty="0" smtClean="0">
                <a:latin typeface="CatholicSchoolGirls Intl BB" pitchFamily="2" charset="0"/>
                <a:ea typeface="CatholicSchoolGirls Intl BB" pitchFamily="2" charset="0"/>
              </a:rPr>
              <a:t>work </a:t>
            </a:r>
            <a:r>
              <a:rPr lang="en-US" sz="2800" dirty="0">
                <a:latin typeface="CatholicSchoolGirls Intl BB" pitchFamily="2" charset="0"/>
                <a:ea typeface="CatholicSchoolGirls Intl BB" pitchFamily="2" charset="0"/>
              </a:rPr>
              <a:t>with cold winters and hot summers. </a:t>
            </a:r>
            <a:endParaRPr lang="en-US" sz="2800" dirty="0" smtClean="0">
              <a:latin typeface="CatholicSchoolGirls Intl BB" pitchFamily="2" charset="0"/>
              <a:ea typeface="CatholicSchoolGirls Intl BB" pitchFamily="2" charset="0"/>
            </a:endParaRPr>
          </a:p>
          <a:p>
            <a:r>
              <a:rPr lang="en-US" sz="2800" dirty="0" smtClean="0">
                <a:latin typeface="CatholicSchoolGirls Intl BB" pitchFamily="2" charset="0"/>
                <a:ea typeface="CatholicSchoolGirls Intl BB" pitchFamily="2" charset="0"/>
              </a:rPr>
              <a:t>You Must </a:t>
            </a:r>
            <a:r>
              <a:rPr lang="en-US" sz="2800" dirty="0">
                <a:latin typeface="CatholicSchoolGirls Intl BB" pitchFamily="2" charset="0"/>
                <a:ea typeface="CatholicSchoolGirls Intl BB" pitchFamily="2" charset="0"/>
              </a:rPr>
              <a:t>be </a:t>
            </a:r>
            <a:r>
              <a:rPr lang="en-US" sz="2800" dirty="0" smtClean="0">
                <a:latin typeface="CatholicSchoolGirls Intl BB" pitchFamily="2" charset="0"/>
                <a:ea typeface="CatholicSchoolGirls Intl BB" pitchFamily="2" charset="0"/>
              </a:rPr>
              <a:t>fast and sly </a:t>
            </a:r>
            <a:r>
              <a:rPr lang="en-US" sz="2800" dirty="0">
                <a:latin typeface="CatholicSchoolGirls Intl BB" pitchFamily="2" charset="0"/>
                <a:ea typeface="CatholicSchoolGirls Intl BB" pitchFamily="2" charset="0"/>
              </a:rPr>
              <a:t>to run away from </a:t>
            </a:r>
            <a:r>
              <a:rPr lang="en-US" sz="2800" dirty="0" smtClean="0">
                <a:latin typeface="CatholicSchoolGirls Intl BB" pitchFamily="2" charset="0"/>
                <a:ea typeface="CatholicSchoolGirls Intl BB" pitchFamily="2" charset="0"/>
              </a:rPr>
              <a:t>predators</a:t>
            </a:r>
          </a:p>
          <a:p>
            <a:pPr marL="0" indent="0">
              <a:buNone/>
            </a:pPr>
            <a:r>
              <a:rPr lang="en-US" sz="2800" dirty="0" smtClean="0">
                <a:solidFill>
                  <a:schemeClr val="accent2">
                    <a:lumMod val="75000"/>
                  </a:schemeClr>
                </a:solidFill>
                <a:latin typeface="CatholicSchoolGirls Intl BB" pitchFamily="2" charset="0"/>
                <a:ea typeface="CatholicSchoolGirls Intl BB" pitchFamily="2" charset="0"/>
              </a:rPr>
              <a:t>IF YOU HIBERNATE OR MIGRATE</a:t>
            </a:r>
            <a:endParaRPr lang="en-US" sz="2800" dirty="0">
              <a:solidFill>
                <a:schemeClr val="tx1">
                  <a:lumMod val="95000"/>
                  <a:lumOff val="5000"/>
                </a:schemeClr>
              </a:solidFill>
              <a:latin typeface="CatholicSchoolGirls Intl BB" pitchFamily="2" charset="0"/>
              <a:ea typeface="CatholicSchoolGirls Intl BB" pitchFamily="2" charset="0"/>
            </a:endParaRPr>
          </a:p>
          <a:p>
            <a:pPr marL="0" indent="0">
              <a:buNone/>
            </a:pPr>
            <a:r>
              <a:rPr lang="en-US" sz="2800" dirty="0" smtClean="0">
                <a:solidFill>
                  <a:schemeClr val="tx1">
                    <a:lumMod val="95000"/>
                    <a:lumOff val="5000"/>
                  </a:schemeClr>
                </a:solidFill>
                <a:latin typeface="CatholicSchoolGirls Intl BB" pitchFamily="2" charset="0"/>
                <a:ea typeface="CatholicSchoolGirls Intl BB" pitchFamily="2" charset="0"/>
              </a:rPr>
              <a:t>You must then have a wide supply of food source for the long winter.</a:t>
            </a:r>
            <a:endParaRPr lang="en-US" sz="2800" dirty="0">
              <a:solidFill>
                <a:schemeClr val="tx1">
                  <a:lumMod val="95000"/>
                  <a:lumOff val="5000"/>
                </a:schemeClr>
              </a:solidFill>
              <a:latin typeface="CatholicSchoolGirls Intl BB" pitchFamily="2" charset="0"/>
              <a:ea typeface="CatholicSchoolGirls Intl BB" pitchFamily="2" charset="0"/>
            </a:endParaRPr>
          </a:p>
          <a:p>
            <a:pPr marL="0" indent="0">
              <a:buNone/>
            </a:pPr>
            <a:r>
              <a:rPr lang="en-US" sz="2800" dirty="0" smtClean="0">
                <a:solidFill>
                  <a:schemeClr val="accent2">
                    <a:lumMod val="75000"/>
                  </a:schemeClr>
                </a:solidFill>
                <a:latin typeface="CatholicSchoolGirls Intl BB" pitchFamily="2" charset="0"/>
                <a:ea typeface="CatholicSchoolGirls Intl BB" pitchFamily="2" charset="0"/>
              </a:rPr>
              <a:t>IF YOU DON”T </a:t>
            </a:r>
          </a:p>
          <a:p>
            <a:r>
              <a:rPr lang="en-US" sz="2800" dirty="0" smtClean="0">
                <a:latin typeface="CatholicSchoolGirls Intl BB" pitchFamily="2" charset="0"/>
                <a:ea typeface="CatholicSchoolGirls Intl BB" pitchFamily="2" charset="0"/>
              </a:rPr>
              <a:t>Animals </a:t>
            </a:r>
            <a:r>
              <a:rPr lang="en-US" sz="2800" dirty="0">
                <a:latin typeface="CatholicSchoolGirls Intl BB" pitchFamily="2" charset="0"/>
                <a:ea typeface="CatholicSchoolGirls Intl BB" pitchFamily="2" charset="0"/>
              </a:rPr>
              <a:t>who do not hibernate or migrate must have special adaptations to deal with higher exposure to predators in the winter. When leaves fall, there is less cover for animals in this </a:t>
            </a:r>
            <a:r>
              <a:rPr lang="en-US" sz="2800" dirty="0" smtClean="0">
                <a:latin typeface="CatholicSchoolGirls Intl BB" pitchFamily="2" charset="0"/>
                <a:ea typeface="CatholicSchoolGirls Intl BB" pitchFamily="2" charset="0"/>
              </a:rPr>
              <a:t>habitat to </a:t>
            </a:r>
            <a:r>
              <a:rPr lang="en-US" sz="2800" dirty="0">
                <a:latin typeface="CatholicSchoolGirls Intl BB" pitchFamily="2" charset="0"/>
                <a:ea typeface="CatholicSchoolGirls Intl BB" pitchFamily="2" charset="0"/>
              </a:rPr>
              <a:t>hide from </a:t>
            </a:r>
            <a:r>
              <a:rPr lang="en-US" sz="2800" dirty="0" smtClean="0">
                <a:latin typeface="CatholicSchoolGirls Intl BB" pitchFamily="2" charset="0"/>
                <a:ea typeface="CatholicSchoolGirls Intl BB" pitchFamily="2" charset="0"/>
              </a:rPr>
              <a:t>predators.</a:t>
            </a:r>
            <a:r>
              <a:rPr lang="en-US" sz="2800" dirty="0">
                <a:latin typeface="CatholicSchoolGirls Intl BB" pitchFamily="2" charset="0"/>
                <a:ea typeface="CatholicSchoolGirls Intl BB" pitchFamily="2" charset="0"/>
              </a:rPr>
              <a:t> </a:t>
            </a:r>
            <a:endParaRPr lang="en-US" sz="2800" dirty="0" smtClean="0">
              <a:latin typeface="CatholicSchoolGirls Intl BB" pitchFamily="2" charset="0"/>
              <a:ea typeface="CatholicSchoolGirls Intl BB" pitchFamily="2" charset="0"/>
            </a:endParaRPr>
          </a:p>
          <a:p>
            <a:pPr marL="0" indent="0">
              <a:buNone/>
            </a:pPr>
            <a:endParaRPr lang="en-US" sz="2400" dirty="0">
              <a:latin typeface="CatholicSchoolGirls Intl BB" pitchFamily="2" charset="0"/>
              <a:ea typeface="CatholicSchoolGirls Intl BB" pitchFamily="2" charset="0"/>
            </a:endParaRPr>
          </a:p>
        </p:txBody>
      </p:sp>
    </p:spTree>
    <p:extLst>
      <p:ext uri="{BB962C8B-B14F-4D97-AF65-F5344CB8AC3E}">
        <p14:creationId xmlns:p14="http://schemas.microsoft.com/office/powerpoint/2010/main" val="3240346666"/>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447"/>
            <a:ext cx="8001000" cy="914400"/>
          </a:xfrm>
        </p:spPr>
        <p:txBody>
          <a:bodyPr>
            <a:normAutofit/>
          </a:bodyPr>
          <a:lstStyle/>
          <a:p>
            <a:r>
              <a:rPr lang="en-US" sz="5400" dirty="0" smtClean="0">
                <a:latin typeface="CatholicSchoolGirls Intl BB" pitchFamily="2" charset="0"/>
                <a:ea typeface="CatholicSchoolGirls Intl BB" pitchFamily="2" charset="0"/>
              </a:rPr>
              <a:t>My Animal!!!!!!!!</a:t>
            </a:r>
            <a:endParaRPr lang="en-US" sz="5400" dirty="0">
              <a:latin typeface="CatholicSchoolGirls Intl BB" pitchFamily="2" charset="0"/>
              <a:ea typeface="CatholicSchoolGirls Intl BB" pitchFamily="2" charset="0"/>
            </a:endParaRPr>
          </a:p>
        </p:txBody>
      </p:sp>
      <p:sp>
        <p:nvSpPr>
          <p:cNvPr id="3" name="Content Placeholder 2"/>
          <p:cNvSpPr>
            <a:spLocks noGrp="1"/>
          </p:cNvSpPr>
          <p:nvPr>
            <p:ph idx="1"/>
          </p:nvPr>
        </p:nvSpPr>
        <p:spPr>
          <a:xfrm>
            <a:off x="0" y="838200"/>
            <a:ext cx="7696200" cy="5617536"/>
          </a:xfrm>
        </p:spPr>
        <p:txBody>
          <a:bodyPr/>
          <a:lstStyle/>
          <a:p>
            <a:pPr>
              <a:buNone/>
            </a:pPr>
            <a:r>
              <a:rPr lang="en-US" sz="2800" dirty="0" smtClean="0">
                <a:latin typeface="CatholicSchoolGirls Intl BB" pitchFamily="2" charset="0"/>
                <a:ea typeface="CatholicSchoolGirls Intl BB" pitchFamily="2" charset="0"/>
              </a:rPr>
              <a:t>NAME: </a:t>
            </a:r>
            <a:r>
              <a:rPr lang="en-US" sz="2800" dirty="0" err="1" smtClean="0">
                <a:latin typeface="CatholicSchoolGirls Intl BB" pitchFamily="2" charset="0"/>
                <a:ea typeface="CatholicSchoolGirls Intl BB" pitchFamily="2" charset="0"/>
              </a:rPr>
              <a:t>PorciSquirbadeer</a:t>
            </a:r>
            <a:endParaRPr lang="en-US" sz="2800" dirty="0" smtClean="0">
              <a:latin typeface="CatholicSchoolGirls Intl BB" pitchFamily="2" charset="0"/>
              <a:ea typeface="CatholicSchoolGirls Intl BB" pitchFamily="2" charset="0"/>
            </a:endParaRPr>
          </a:p>
          <a:p>
            <a:pPr>
              <a:buNone/>
            </a:pPr>
            <a:endParaRPr lang="en-US" dirty="0">
              <a:latin typeface="Lucida Handwriting" pitchFamily="66" charset="0"/>
            </a:endParaRPr>
          </a:p>
        </p:txBody>
      </p:sp>
    </p:spTree>
    <p:extLst>
      <p:ext uri="{BB962C8B-B14F-4D97-AF65-F5344CB8AC3E}">
        <p14:creationId xmlns:p14="http://schemas.microsoft.com/office/powerpoint/2010/main" val="3501445082"/>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696200" cy="1219200"/>
          </a:xfrm>
        </p:spPr>
        <p:txBody>
          <a:bodyPr>
            <a:normAutofit fontScale="90000"/>
          </a:bodyPr>
          <a:lstStyle/>
          <a:p>
            <a:r>
              <a:rPr lang="en-US" dirty="0" smtClean="0">
                <a:latin typeface="Lucida Handwriting" pitchFamily="66" charset="0"/>
              </a:rPr>
              <a:t>              </a:t>
            </a:r>
            <a:r>
              <a:rPr lang="en-US" sz="5400" dirty="0" smtClean="0">
                <a:latin typeface="Lucida Handwriting" pitchFamily="66" charset="0"/>
              </a:rPr>
              <a:t>Evidence!!!!!!!</a:t>
            </a:r>
            <a:endParaRPr lang="en-US" sz="5400" dirty="0">
              <a:latin typeface="Lucida Handwriting" pitchFamily="66" charset="0"/>
            </a:endParaRPr>
          </a:p>
        </p:txBody>
      </p:sp>
      <p:sp>
        <p:nvSpPr>
          <p:cNvPr id="3" name="Content Placeholder 2"/>
          <p:cNvSpPr>
            <a:spLocks noGrp="1"/>
          </p:cNvSpPr>
          <p:nvPr>
            <p:ph idx="1"/>
          </p:nvPr>
        </p:nvSpPr>
        <p:spPr>
          <a:xfrm>
            <a:off x="8964" y="1524000"/>
            <a:ext cx="8144435" cy="5334000"/>
          </a:xfrm>
        </p:spPr>
        <p:txBody>
          <a:bodyPr>
            <a:normAutofit lnSpcReduction="10000"/>
          </a:bodyPr>
          <a:lstStyle/>
          <a:p>
            <a:r>
              <a:rPr lang="en-US" sz="3200" dirty="0" smtClean="0">
                <a:latin typeface="CatholicSchoolGirls Intl BB" pitchFamily="2" charset="0"/>
                <a:ea typeface="CatholicSchoolGirls Intl BB" pitchFamily="2" charset="0"/>
              </a:rPr>
              <a:t>The Porcupine body is for if predators try to attack them. With the quills they can simply sting the predator. And the predator would get scared and run away.</a:t>
            </a:r>
          </a:p>
          <a:p>
            <a:r>
              <a:rPr lang="en-US" sz="3200" dirty="0" smtClean="0">
                <a:latin typeface="CatholicSchoolGirls Intl BB" pitchFamily="2" charset="0"/>
                <a:ea typeface="CatholicSchoolGirls Intl BB" pitchFamily="2" charset="0"/>
              </a:rPr>
              <a:t>The Bear legs are so they can run at top 40 miles per hour to be able to either compete with food in the Winter , run away predators, or chase their food.</a:t>
            </a:r>
          </a:p>
          <a:p>
            <a:r>
              <a:rPr lang="en-US" sz="3200" dirty="0" smtClean="0">
                <a:latin typeface="CatholicSchoolGirls Intl BB" pitchFamily="2" charset="0"/>
                <a:ea typeface="CatholicSchoolGirls Intl BB" pitchFamily="2" charset="0"/>
              </a:rPr>
              <a:t>The Squirrel head is so they can survive in the Winter. They store food before Winter.</a:t>
            </a:r>
          </a:p>
          <a:p>
            <a:r>
              <a:rPr lang="en-US" sz="3200" dirty="0" smtClean="0">
                <a:latin typeface="CatholicSchoolGirls Intl BB" pitchFamily="2" charset="0"/>
                <a:ea typeface="CatholicSchoolGirls Intl BB" pitchFamily="2" charset="0"/>
              </a:rPr>
              <a:t>And the deer tail is for even faster reflexes.</a:t>
            </a:r>
          </a:p>
          <a:p>
            <a:endParaRPr lang="en-US" dirty="0" smtClean="0">
              <a:latin typeface="CatholicSchoolGirls Intl BB" pitchFamily="2" charset="0"/>
              <a:ea typeface="CatholicSchoolGirls Intl BB" pitchFamily="2" charset="0"/>
            </a:endParaRPr>
          </a:p>
        </p:txBody>
      </p:sp>
    </p:spTree>
    <p:extLst>
      <p:ext uri="{BB962C8B-B14F-4D97-AF65-F5344CB8AC3E}">
        <p14:creationId xmlns:p14="http://schemas.microsoft.com/office/powerpoint/2010/main" val="3600888246"/>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tholicSchoolGirls Intl BB" pitchFamily="2" charset="0"/>
                <a:ea typeface="CatholicSchoolGirls Intl BB" pitchFamily="2" charset="0"/>
              </a:rPr>
              <a:t>Citations</a:t>
            </a:r>
            <a:endParaRPr lang="en-US" dirty="0">
              <a:latin typeface="CatholicSchoolGirls Intl BB" pitchFamily="2" charset="0"/>
              <a:ea typeface="CatholicSchoolGirls Intl BB" pitchFamily="2" charset="0"/>
            </a:endParaRPr>
          </a:p>
        </p:txBody>
      </p:sp>
      <p:sp>
        <p:nvSpPr>
          <p:cNvPr id="3" name="Content Placeholder 2"/>
          <p:cNvSpPr>
            <a:spLocks noGrp="1"/>
          </p:cNvSpPr>
          <p:nvPr>
            <p:ph idx="1"/>
          </p:nvPr>
        </p:nvSpPr>
        <p:spPr>
          <a:xfrm>
            <a:off x="0" y="1609416"/>
            <a:ext cx="8153400" cy="5248584"/>
          </a:xfrm>
        </p:spPr>
        <p:txBody>
          <a:bodyPr>
            <a:normAutofit/>
          </a:bodyPr>
          <a:lstStyle/>
          <a:p>
            <a:r>
              <a:rPr lang="en-US" sz="3200" dirty="0">
                <a:solidFill>
                  <a:schemeClr val="tx1">
                    <a:lumMod val="95000"/>
                    <a:lumOff val="5000"/>
                  </a:schemeClr>
                </a:solidFill>
                <a:latin typeface="CatholicSchoolGirls Intl BB" pitchFamily="2" charset="0"/>
                <a:ea typeface="CatholicSchoolGirls Intl BB" pitchFamily="2" charset="0"/>
                <a:hlinkClick r:id="rId2"/>
              </a:rPr>
              <a:t>http://temperateddtg.tripod.com/id1.html</a:t>
            </a:r>
            <a:endParaRPr lang="en-US" sz="3200" dirty="0">
              <a:solidFill>
                <a:schemeClr val="tx1">
                  <a:lumMod val="95000"/>
                  <a:lumOff val="5000"/>
                </a:schemeClr>
              </a:solidFill>
              <a:latin typeface="CatholicSchoolGirls Intl BB" pitchFamily="2" charset="0"/>
              <a:ea typeface="CatholicSchoolGirls Intl BB" pitchFamily="2" charset="0"/>
            </a:endParaRPr>
          </a:p>
          <a:p>
            <a:r>
              <a:rPr lang="en-US" sz="3200" u="sng" dirty="0">
                <a:solidFill>
                  <a:schemeClr val="tx1">
                    <a:lumMod val="95000"/>
                    <a:lumOff val="5000"/>
                  </a:schemeClr>
                </a:solidFill>
                <a:latin typeface="CatholicSchoolGirls Intl BB" pitchFamily="2" charset="0"/>
                <a:ea typeface="CatholicSchoolGirls Intl BB" pitchFamily="2" charset="0"/>
                <a:hlinkClick r:id="rId3"/>
              </a:rPr>
              <a:t>http://www.mbgnet.net/</a:t>
            </a:r>
            <a:endParaRPr lang="en-US" sz="3200" u="sng" dirty="0">
              <a:solidFill>
                <a:schemeClr val="tx1">
                  <a:lumMod val="95000"/>
                  <a:lumOff val="5000"/>
                </a:schemeClr>
              </a:solidFill>
              <a:latin typeface="CatholicSchoolGirls Intl BB" pitchFamily="2" charset="0"/>
              <a:ea typeface="CatholicSchoolGirls Intl BB" pitchFamily="2" charset="0"/>
            </a:endParaRPr>
          </a:p>
          <a:p>
            <a:r>
              <a:rPr lang="en-US" sz="3200" u="sng" dirty="0">
                <a:solidFill>
                  <a:schemeClr val="tx1">
                    <a:lumMod val="95000"/>
                    <a:lumOff val="5000"/>
                  </a:schemeClr>
                </a:solidFill>
                <a:latin typeface="CatholicSchoolGirls Intl BB" pitchFamily="2" charset="0"/>
                <a:ea typeface="CatholicSchoolGirls Intl BB" pitchFamily="2" charset="0"/>
                <a:hlinkClick r:id="rId4"/>
              </a:rPr>
              <a:t>http://kids.nceas.ucsb.edu/biomes/temperateforest.html</a:t>
            </a:r>
            <a:endParaRPr lang="en-US" sz="3200" u="sng" dirty="0">
              <a:solidFill>
                <a:schemeClr val="tx1">
                  <a:lumMod val="95000"/>
                  <a:lumOff val="5000"/>
                </a:schemeClr>
              </a:solidFill>
              <a:latin typeface="CatholicSchoolGirls Intl BB" pitchFamily="2" charset="0"/>
              <a:ea typeface="CatholicSchoolGirls Intl BB" pitchFamily="2" charset="0"/>
            </a:endParaRPr>
          </a:p>
          <a:p>
            <a:r>
              <a:rPr lang="en-US" sz="3200" u="sng" dirty="0">
                <a:solidFill>
                  <a:schemeClr val="tx1">
                    <a:lumMod val="95000"/>
                    <a:lumOff val="5000"/>
                  </a:schemeClr>
                </a:solidFill>
                <a:latin typeface="CatholicSchoolGirls Intl BB" pitchFamily="2" charset="0"/>
                <a:ea typeface="CatholicSchoolGirls Intl BB" pitchFamily="2" charset="0"/>
                <a:hlinkClick r:id="rId5"/>
              </a:rPr>
              <a:t>http://bioexpedition.com/temperate-deciduous-forest-biome/</a:t>
            </a:r>
            <a:endParaRPr lang="en-US" sz="3200" u="sng" dirty="0">
              <a:solidFill>
                <a:schemeClr val="tx1">
                  <a:lumMod val="95000"/>
                  <a:lumOff val="5000"/>
                </a:schemeClr>
              </a:solidFill>
              <a:latin typeface="CatholicSchoolGirls Intl BB" pitchFamily="2" charset="0"/>
              <a:ea typeface="CatholicSchoolGirls Intl BB" pitchFamily="2" charset="0"/>
            </a:endParaRPr>
          </a:p>
          <a:p>
            <a:r>
              <a:rPr lang="en-US" sz="3200" u="sng" dirty="0">
                <a:solidFill>
                  <a:schemeClr val="tx1">
                    <a:lumMod val="95000"/>
                    <a:lumOff val="5000"/>
                  </a:schemeClr>
                </a:solidFill>
                <a:latin typeface="CatholicSchoolGirls Intl BB" pitchFamily="2" charset="0"/>
                <a:ea typeface="CatholicSchoolGirls Intl BB" pitchFamily="2" charset="0"/>
                <a:hlinkClick r:id="rId6"/>
              </a:rPr>
              <a:t>http://www.globio.org/glossopedia/article.aspx?art_id=3</a:t>
            </a:r>
            <a:endParaRPr lang="en-US" sz="3200" u="sng" dirty="0">
              <a:solidFill>
                <a:schemeClr val="tx1">
                  <a:lumMod val="95000"/>
                  <a:lumOff val="5000"/>
                </a:schemeClr>
              </a:solidFill>
              <a:latin typeface="CatholicSchoolGirls Intl BB" pitchFamily="2" charset="0"/>
              <a:ea typeface="CatholicSchoolGirls Intl BB" pitchFamily="2" charset="0"/>
            </a:endParaRPr>
          </a:p>
          <a:p>
            <a:r>
              <a:rPr lang="en-US" sz="3200" dirty="0" smtClean="0">
                <a:solidFill>
                  <a:schemeClr val="tx1">
                    <a:lumMod val="95000"/>
                    <a:lumOff val="5000"/>
                  </a:schemeClr>
                </a:solidFill>
                <a:latin typeface="CatholicSchoolGirls Intl BB" pitchFamily="2" charset="0"/>
                <a:ea typeface="CatholicSchoolGirls Intl BB" pitchFamily="2" charset="0"/>
                <a:hlinkClick r:id="rId7"/>
              </a:rPr>
              <a:t>http</a:t>
            </a:r>
            <a:r>
              <a:rPr lang="en-US" sz="3200" dirty="0" smtClean="0">
                <a:solidFill>
                  <a:schemeClr val="tx1">
                    <a:lumMod val="95000"/>
                    <a:lumOff val="5000"/>
                  </a:schemeClr>
                </a:solidFill>
                <a:latin typeface="CatholicSchoolGirls Intl BB" pitchFamily="2" charset="0"/>
                <a:ea typeface="CatholicSchoolGirls Intl BB" pitchFamily="2" charset="0"/>
                <a:hlinkClick r:id="rId7"/>
              </a:rPr>
              <a:t>://switchzoo.com/zoo.htm</a:t>
            </a:r>
            <a:endParaRPr lang="en-US" sz="3200" dirty="0">
              <a:solidFill>
                <a:schemeClr val="tx1">
                  <a:lumMod val="95000"/>
                  <a:lumOff val="5000"/>
                </a:schemeClr>
              </a:solidFill>
              <a:latin typeface="CatholicSchoolGirls Intl BB" pitchFamily="2" charset="0"/>
              <a:ea typeface="CatholicSchoolGirls Intl BB" pitchFamily="2" charset="0"/>
            </a:endParaRPr>
          </a:p>
          <a:p>
            <a:endParaRPr lang="en-US" u="sng" dirty="0" smtClean="0"/>
          </a:p>
          <a:p>
            <a:endParaRPr lang="en-US" u="sng" dirty="0" smtClean="0"/>
          </a:p>
          <a:p>
            <a:endParaRPr lang="en-US" dirty="0"/>
          </a:p>
        </p:txBody>
      </p:sp>
      <p:pic>
        <p:nvPicPr>
          <p:cNvPr id="9218"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67473" y="5311588"/>
            <a:ext cx="1666875" cy="1546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2550115"/>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379</TotalTime>
  <Words>389</Words>
  <Application>Microsoft Office PowerPoint</Application>
  <PresentationFormat>On-screen Show (4:3)</PresentationFormat>
  <Paragraphs>47</Paragraphs>
  <Slides>11</Slides>
  <Notes>0</Notes>
  <HiddenSlides>0</HiddenSlides>
  <MMClips>1</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Opulent</vt:lpstr>
      <vt:lpstr>Porcisquibadear</vt:lpstr>
      <vt:lpstr>TEMPERATE FOREST!!</vt:lpstr>
      <vt:lpstr>characteristics</vt:lpstr>
      <vt:lpstr>ANIMALS AND PLANTS</vt:lpstr>
      <vt:lpstr>What The HABITAT LOOKS LIKE!!</vt:lpstr>
      <vt:lpstr>Animal Adaptations</vt:lpstr>
      <vt:lpstr>My Animal!!!!!!!!</vt:lpstr>
      <vt:lpstr>              Evidence!!!!!!!</vt:lpstr>
      <vt:lpstr>Citations</vt:lpstr>
      <vt:lpstr>THANK U!!! THANK U!! </vt:lpstr>
      <vt:lpstr>QUESTIONS?  COMMENTS?</vt:lpstr>
    </vt:vector>
  </TitlesOfParts>
  <Company>University of Memphis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Your Own Animal</dc:title>
  <dc:creator>Logan</dc:creator>
  <cp:lastModifiedBy>Anzhelika</cp:lastModifiedBy>
  <cp:revision>40</cp:revision>
  <dcterms:created xsi:type="dcterms:W3CDTF">2013-04-16T01:24:27Z</dcterms:created>
  <dcterms:modified xsi:type="dcterms:W3CDTF">2013-05-12T23:03:46Z</dcterms:modified>
</cp:coreProperties>
</file>